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87" r:id="rId3"/>
    <p:sldId id="259" r:id="rId4"/>
    <p:sldId id="286" r:id="rId5"/>
    <p:sldId id="283" r:id="rId6"/>
    <p:sldId id="281" r:id="rId7"/>
    <p:sldId id="258" r:id="rId8"/>
    <p:sldId id="273" r:id="rId9"/>
    <p:sldId id="262" r:id="rId10"/>
    <p:sldId id="278" r:id="rId11"/>
    <p:sldId id="274" r:id="rId12"/>
    <p:sldId id="264" r:id="rId13"/>
    <p:sldId id="277" r:id="rId14"/>
    <p:sldId id="275" r:id="rId15"/>
    <p:sldId id="265" r:id="rId16"/>
    <p:sldId id="279" r:id="rId17"/>
    <p:sldId id="276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26B"/>
    <a:srgbClr val="DE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26" autoAdjust="0"/>
    <p:restoredTop sz="77273" autoAdjust="0"/>
  </p:normalViewPr>
  <p:slideViewPr>
    <p:cSldViewPr snapToGrid="0">
      <p:cViewPr varScale="1">
        <p:scale>
          <a:sx n="82" d="100"/>
          <a:sy n="82" d="100"/>
        </p:scale>
        <p:origin x="12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1782A-327E-47C2-AC94-4EE00F2151BE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9D666F-B1E6-4494-AF9E-BA609FD17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73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D666F-B1E6-4494-AF9E-BA609FD178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086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Add</a:t>
            </a:r>
            <a:r>
              <a:rPr lang="en-US" baseline="0" dirty="0"/>
              <a:t> to the chat one that you’ll try to commit to in today’s session! </a:t>
            </a:r>
            <a:endParaRPr lang="en-US" dirty="0"/>
          </a:p>
          <a:p>
            <a:pPr rtl="0" eaLnBrk="1" fontAlgn="ctr" latinLnBrk="0" hangingPunct="1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IDEAS:</a:t>
            </a: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 here and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present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well of each other</a:t>
            </a: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Intent vs.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impact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Hard on systems, soft on people</a:t>
            </a: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 confidentiality</a:t>
            </a: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Share the space</a:t>
            </a: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 unfinished business</a:t>
            </a: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Avoid assumptions, ask questions</a:t>
            </a: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Pause,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paraphrase, inquire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 the values</a:t>
            </a: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shared here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stays here, what is learned here leaves here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Reserve the right to change your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mind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D666F-B1E6-4494-AF9E-BA609FD178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45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Here’s where you</a:t>
            </a:r>
            <a:r>
              <a:rPr lang="en-US" baseline="0" dirty="0"/>
              <a:t> should do a final recap for the day! Ask for one or two takeaways if you’d like.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D666F-B1E6-4494-AF9E-BA609FD1786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12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Hold 3-5 minutes at the end of the course to ensure folks have</a:t>
            </a:r>
            <a:r>
              <a:rPr lang="en-US" baseline="0" dirty="0"/>
              <a:t> this dedicated time to submit feedback. </a:t>
            </a:r>
            <a:endParaRPr lang="en-US" dirty="0"/>
          </a:p>
          <a:p>
            <a:endParaRPr lang="en-US" dirty="0"/>
          </a:p>
          <a:p>
            <a:r>
              <a:rPr lang="en-US" dirty="0"/>
              <a:t>Add</a:t>
            </a:r>
            <a:r>
              <a:rPr lang="en-US" baseline="0" dirty="0"/>
              <a:t> Course </a:t>
            </a:r>
            <a:r>
              <a:rPr lang="en-US" baseline="0" dirty="0" err="1"/>
              <a:t>Eval</a:t>
            </a:r>
            <a:r>
              <a:rPr lang="en-US" baseline="0" dirty="0"/>
              <a:t> Survey hyperlink to chat for folks to click on as well! </a:t>
            </a:r>
          </a:p>
          <a:p>
            <a:endParaRPr lang="en-US" baseline="0" dirty="0"/>
          </a:p>
          <a:p>
            <a:r>
              <a:rPr lang="en-US" sz="1200" b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www.surveymonkey.com/r/2025CourseFeedback</a:t>
            </a:r>
            <a:r>
              <a:rPr lang="en-US" sz="12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</a:t>
            </a:r>
            <a:r>
              <a:rPr lang="en-US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(Current QR Code above</a:t>
            </a:r>
            <a:r>
              <a:rPr lang="en-US" sz="12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goes to </a:t>
            </a:r>
            <a:r>
              <a:rPr lang="en-US" sz="120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2025 </a:t>
            </a:r>
            <a:r>
              <a:rPr lang="en-US" sz="12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survey). </a:t>
            </a:r>
            <a:endParaRPr lang="en-US" sz="120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D666F-B1E6-4494-AF9E-BA609FD1786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66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8985" y="1754638"/>
            <a:ext cx="8134815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8985" y="4300575"/>
            <a:ext cx="8134815" cy="1655762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761B919-6D16-40A7-9F08-CE6372F2A981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DF783A-C9DB-4B79-89FF-F0C9B7EEE56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8" y="2651579"/>
            <a:ext cx="2593968" cy="25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22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7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5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066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46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18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780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857375"/>
            <a:ext cx="5157787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57375"/>
            <a:ext cx="518318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8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2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27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1B919-6D16-40A7-9F08-CE6372F2A98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1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1B919-6D16-40A7-9F08-CE6372F2A981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F783A-C9DB-4B79-89FF-F0C9B7EEE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6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tyofmadison.com/employeenet/information-technology/documents/city-brand-guide.pdf" TargetMode="External"/><Relationship Id="rId7" Type="http://schemas.openxmlformats.org/officeDocument/2006/relationships/hyperlink" Target="mailto:OrganizationalDevelopment@cityofmadison.com" TargetMode="External"/><Relationship Id="rId2" Type="http://schemas.openxmlformats.org/officeDocument/2006/relationships/hyperlink" Target="https://support.microsoft.com/en-us/office/insert-icons-in-microsoft-365-e2459f17-3996-4795-996e-b9a13486fa79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ityofmadison.com/employeenet/toolkit/city-logo" TargetMode="External"/><Relationship Id="rId5" Type="http://schemas.openxmlformats.org/officeDocument/2006/relationships/hyperlink" Target="https://www.cityofmadison.com/employeenet/toolkit/city-document-styleguide" TargetMode="External"/><Relationship Id="rId4" Type="http://schemas.openxmlformats.org/officeDocument/2006/relationships/hyperlink" Target="https://photos.cityofmadison.com:8095/city_of_madison_photo_library/#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Course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Facilitator Name, Title, Organization </a:t>
            </a:r>
            <a:r>
              <a:rPr lang="en-US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(if not in City)</a:t>
            </a: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8A8EFCA6-13DB-C461-8248-B5FC8DFFD870}"/>
              </a:ext>
            </a:extLst>
          </p:cNvPr>
          <p:cNvSpPr/>
          <p:nvPr/>
        </p:nvSpPr>
        <p:spPr>
          <a:xfrm>
            <a:off x="7919829" y="1116707"/>
            <a:ext cx="3710632" cy="2069800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TIPS: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This teal blue is the standard for the City of Madison slide deck template, if you want to change colors, the City’s Brand Style Guide colors are pre-loaded into this template for </a:t>
            </a:r>
            <a:r>
              <a:rPr lang="en-US" sz="14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easy locating. </a:t>
            </a:r>
            <a:endParaRPr lang="en-US" sz="1400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497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Content Slide(s)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576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4479" y="3596639"/>
            <a:ext cx="24142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Agenda Check-In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91" y="1155877"/>
            <a:ext cx="2273122" cy="227312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514897" y="877974"/>
            <a:ext cx="7740535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1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2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3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8B8CAFB3-A3DB-6C04-37B8-CA53837F622E}"/>
              </a:ext>
            </a:extLst>
          </p:cNvPr>
          <p:cNvSpPr/>
          <p:nvPr/>
        </p:nvSpPr>
        <p:spPr>
          <a:xfrm>
            <a:off x="8082668" y="3950582"/>
            <a:ext cx="3710632" cy="2069800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TIPS: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Use this agenda slide throughout the course as a check-in for where you’re at in the course </a:t>
            </a:r>
            <a:r>
              <a:rPr lang="en-US" sz="14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– great for learners who like knowing the steps.</a:t>
            </a:r>
            <a:endParaRPr lang="en-US" sz="1400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285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Section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63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Content Slide(s)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804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4479" y="3596639"/>
            <a:ext cx="24142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Agenda Check-In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91" y="1155877"/>
            <a:ext cx="2273122" cy="227312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514897" y="877974"/>
            <a:ext cx="7740535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1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2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3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BADE3F78-7DB6-3E9E-2B47-DC348F6D69C9}"/>
              </a:ext>
            </a:extLst>
          </p:cNvPr>
          <p:cNvSpPr/>
          <p:nvPr/>
        </p:nvSpPr>
        <p:spPr>
          <a:xfrm>
            <a:off x="8082668" y="3950582"/>
            <a:ext cx="3710632" cy="2069800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TIPS: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Use this agenda slide throughout the course as a check-in for where you’re at in the course </a:t>
            </a:r>
            <a:r>
              <a:rPr lang="en-US" sz="14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– great for learners who like knowing the steps.</a:t>
            </a:r>
            <a:endParaRPr lang="en-US" sz="1400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389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Section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012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Content Slide(s)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008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4479" y="3596639"/>
            <a:ext cx="24142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Agenda Check-In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91" y="1155877"/>
            <a:ext cx="2273122" cy="227312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514897" y="877974"/>
            <a:ext cx="7740535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1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2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3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748613C8-56A7-E117-514B-FCE0E82146CE}"/>
              </a:ext>
            </a:extLst>
          </p:cNvPr>
          <p:cNvSpPr/>
          <p:nvPr/>
        </p:nvSpPr>
        <p:spPr>
          <a:xfrm>
            <a:off x="8082668" y="3950582"/>
            <a:ext cx="3710632" cy="2069800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TIPS: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Use this agenda slide throughout the course as a check-in for where you’re at in the course </a:t>
            </a:r>
            <a:r>
              <a:rPr lang="en-US" sz="14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– great for learners who like knowing the steps.</a:t>
            </a:r>
            <a:endParaRPr lang="en-US" sz="1400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240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68136" y="626846"/>
            <a:ext cx="6608619" cy="1193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Thanks for Joining! </a:t>
            </a: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068877" y="5202238"/>
            <a:ext cx="10007138" cy="16557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Please participate in our Course Evaluation Survey – your feedback is important! </a:t>
            </a:r>
          </a:p>
        </p:txBody>
      </p:sp>
      <p:sp>
        <p:nvSpPr>
          <p:cNvPr id="4" name="Rectangle 3"/>
          <p:cNvSpPr/>
          <p:nvPr/>
        </p:nvSpPr>
        <p:spPr>
          <a:xfrm>
            <a:off x="4700845" y="1820646"/>
            <a:ext cx="2743200" cy="2743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QR Code Holder</a:t>
            </a:r>
          </a:p>
        </p:txBody>
      </p:sp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2DF61CED-7A54-8CEB-1DAE-22CB56138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845" y="1820646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98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711C0B-ACA7-2722-C13F-3B352F18ECAE}"/>
              </a:ext>
            </a:extLst>
          </p:cNvPr>
          <p:cNvSpPr/>
          <p:nvPr/>
        </p:nvSpPr>
        <p:spPr>
          <a:xfrm>
            <a:off x="656012" y="920621"/>
            <a:ext cx="10879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</a:rPr>
              <a:t>Want to add some pizzazz to your Course Slide Deck? </a:t>
            </a:r>
          </a:p>
          <a:p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</a:rPr>
              <a:t>Design Resources &amp; Guides: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2"/>
              </a:rPr>
              <a:t>Insert Icons in M365 Documents</a:t>
            </a: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3"/>
              </a:rPr>
              <a:t>Use City of Madison Branding</a:t>
            </a: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4"/>
              </a:rPr>
              <a:t>Add City of Madison Photos</a:t>
            </a: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5"/>
              </a:rPr>
              <a:t>Use the City Document </a:t>
            </a:r>
            <a:r>
              <a:rPr lang="en-US" sz="2400" b="1" dirty="0" err="1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5"/>
              </a:rPr>
              <a:t>Styleguide</a:t>
            </a: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6"/>
              </a:rPr>
              <a:t>Add City of Madison Logos to Documents</a:t>
            </a: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</a:rPr>
              <a:t>Reach out to </a:t>
            </a: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  <a:hlinkClick r:id="rId7"/>
              </a:rPr>
              <a:t>OrganizationalDevelopment@cityofmadison.com</a:t>
            </a: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</a:rPr>
              <a:t> for assistance. </a:t>
            </a:r>
          </a:p>
          <a:p>
            <a:endParaRPr lang="en-US" sz="2400" b="1" dirty="0">
              <a:latin typeface="Source Sans Pro" panose="020B0503030403020204" pitchFamily="34" charset="0"/>
              <a:ea typeface="Source Sans Pro" panose="020B0503030403020204" pitchFamily="34" charset="0"/>
              <a:cs typeface="Sabon Next LT" panose="02000500000000000000" pitchFamily="2" charset="0"/>
            </a:endParaRPr>
          </a:p>
          <a:p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  <a:cs typeface="Sabon Next LT" panose="02000500000000000000" pitchFamily="2" charset="0"/>
              </a:rPr>
              <a:t>Remember to delete this slide when you’ve completed your design. </a:t>
            </a:r>
          </a:p>
        </p:txBody>
      </p:sp>
    </p:spTree>
    <p:extLst>
      <p:ext uri="{BB962C8B-B14F-4D97-AF65-F5344CB8AC3E}">
        <p14:creationId xmlns:p14="http://schemas.microsoft.com/office/powerpoint/2010/main" val="1959946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Welcome Slide / Check-In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4" name="Picture 3" descr="Icon of a nametag that says &quot;Hello My Name Is&quot;" title="Hello My Name Is Ico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541" y="2106045"/>
            <a:ext cx="2584783" cy="1759664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84D1423F-F0E0-3734-A88C-CB15F7C01F1D}"/>
              </a:ext>
            </a:extLst>
          </p:cNvPr>
          <p:cNvSpPr/>
          <p:nvPr/>
        </p:nvSpPr>
        <p:spPr>
          <a:xfrm>
            <a:off x="489676" y="3865709"/>
            <a:ext cx="3710632" cy="2069800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TIPS: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Include a fun check-in question to avoid awkward silences while folks are joining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OR use that time to do a tech check (see next slide!) – great if your course is break-out room heavy. </a:t>
            </a:r>
          </a:p>
        </p:txBody>
      </p:sp>
    </p:spTree>
    <p:extLst>
      <p:ext uri="{BB962C8B-B14F-4D97-AF65-F5344CB8AC3E}">
        <p14:creationId xmlns:p14="http://schemas.microsoft.com/office/powerpoint/2010/main" val="278803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862667" cy="6858000"/>
          </a:xfrm>
          <a:prstGeom prst="rect">
            <a:avLst/>
          </a:prstGeom>
          <a:solidFill>
            <a:srgbClr val="03626B"/>
          </a:solidFill>
          <a:ln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Tech </a:t>
            </a:r>
          </a:p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Check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126363" y="358422"/>
            <a:ext cx="10043059" cy="61411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Rename Yourself 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Participants &gt; Hoover over your name &gt; 3 dots &gt; Rename. Type your Name, Pronouns, and Department.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Mic &amp; Video Test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Select the microphone button to unmute yourself &amp; say hello! Select the video button to go on/off camera.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 </a:t>
            </a:r>
            <a:endParaRPr lang="en-US" sz="1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Locate the Chat Feature 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Select the three dots &gt; Chat to open up the chat box. 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Raise Hand or Use Reactions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Select the three dots &gt; Reactions &gt; Raise Hand to raise your hand. 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Turn on Closed Captioning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Select Show Captions button, select your preferred language, click Save.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Turn off your VPN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US" sz="10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Grab a Copy of the Learner Workbook / Handouts</a:t>
            </a:r>
          </a:p>
          <a:p>
            <a:pPr lvl="1">
              <a:lnSpc>
                <a:spcPct val="100000"/>
              </a:lnSpc>
            </a:pP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Found in Chat from your facilitator! </a:t>
            </a:r>
            <a:endParaRPr lang="en-US" sz="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Disruption? Try logging out and logging back in again. </a:t>
            </a:r>
            <a:endParaRPr lang="en-US" sz="20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555" y="3154680"/>
            <a:ext cx="822960" cy="5486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51" y="190420"/>
            <a:ext cx="1271846" cy="5486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026" y="1117310"/>
            <a:ext cx="2172617" cy="54864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04" y="2058714"/>
            <a:ext cx="869384" cy="5486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209" y="4853899"/>
            <a:ext cx="1190791" cy="6573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035" y="5669031"/>
            <a:ext cx="605742" cy="605742"/>
          </a:xfrm>
          <a:prstGeom prst="rect">
            <a:avLst/>
          </a:prstGeom>
        </p:spPr>
      </p:pic>
      <p:pic>
        <p:nvPicPr>
          <p:cNvPr id="4" name="Picture 3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D93A3FCA-C908-BB22-F2CA-17ADD42E7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326" y="3875881"/>
            <a:ext cx="1019317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88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-1" y="0"/>
            <a:ext cx="5848029" cy="6858000"/>
          </a:xfrm>
          <a:prstGeom prst="rect">
            <a:avLst/>
          </a:prstGeom>
          <a:solidFill>
            <a:srgbClr val="03626B"/>
          </a:solidFill>
          <a:ln w="3810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en-US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en-US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en-US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en-US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en-US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en-US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en-US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en-US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Instructor Name</a:t>
            </a:r>
          </a:p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(Pronouns)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363860" y="975523"/>
            <a:ext cx="3200400" cy="3657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Headshot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150578" y="3244334"/>
            <a:ext cx="205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About</a:t>
            </a:r>
          </a:p>
        </p:txBody>
      </p:sp>
    </p:spTree>
    <p:extLst>
      <p:ext uri="{BB962C8B-B14F-4D97-AF65-F5344CB8AC3E}">
        <p14:creationId xmlns:p14="http://schemas.microsoft.com/office/powerpoint/2010/main" val="2487912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666731" cy="6858000"/>
          </a:xfrm>
          <a:prstGeom prst="rect">
            <a:avLst/>
          </a:prstGeom>
          <a:solidFill>
            <a:srgbClr val="03626B"/>
          </a:solidFill>
          <a:ln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Group Agreements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899952" y="188687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 Present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2899951" y="2761473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Take Notes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60398" y="188687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Take Space</a:t>
            </a:r>
          </a:p>
        </p:txBody>
      </p:sp>
      <p:sp>
        <p:nvSpPr>
          <p:cNvPr id="6" name="Rectangle 5"/>
          <p:cNvSpPr/>
          <p:nvPr/>
        </p:nvSpPr>
        <p:spPr>
          <a:xfrm>
            <a:off x="5960398" y="2761473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 Curious</a:t>
            </a:r>
          </a:p>
        </p:txBody>
      </p:sp>
      <p:sp>
        <p:nvSpPr>
          <p:cNvPr id="7" name="Rectangle 6"/>
          <p:cNvSpPr/>
          <p:nvPr/>
        </p:nvSpPr>
        <p:spPr>
          <a:xfrm>
            <a:off x="9020844" y="188687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Make Space</a:t>
            </a:r>
          </a:p>
        </p:txBody>
      </p:sp>
      <p:sp>
        <p:nvSpPr>
          <p:cNvPr id="8" name="Rectangle 7"/>
          <p:cNvSpPr/>
          <p:nvPr/>
        </p:nvSpPr>
        <p:spPr>
          <a:xfrm>
            <a:off x="9020844" y="2761473"/>
            <a:ext cx="2938926" cy="2434642"/>
          </a:xfrm>
          <a:prstGeom prst="rect">
            <a:avLst/>
          </a:prstGeom>
          <a:solidFill>
            <a:schemeClr val="bg1"/>
          </a:solidFill>
          <a:ln w="57150">
            <a:solidFill>
              <a:srgbClr val="036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Ask Questions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798353" y="5453956"/>
            <a:ext cx="8363134" cy="1157505"/>
            <a:chOff x="2798353" y="5453956"/>
            <a:chExt cx="8363134" cy="1157505"/>
          </a:xfrm>
        </p:grpSpPr>
        <p:sp>
          <p:nvSpPr>
            <p:cNvPr id="10" name="Rectangle 9"/>
            <p:cNvSpPr/>
            <p:nvPr/>
          </p:nvSpPr>
          <p:spPr>
            <a:xfrm>
              <a:off x="2798353" y="5535696"/>
              <a:ext cx="8363134" cy="1075765"/>
            </a:xfrm>
            <a:prstGeom prst="rect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Additions?</a:t>
              </a:r>
              <a:endParaRPr lang="en-US" sz="36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Wingdings" panose="05000000000000000000" pitchFamily="2" charset="2"/>
              </a:endParaRPr>
            </a:p>
          </p:txBody>
        </p:sp>
        <p:pic>
          <p:nvPicPr>
            <p:cNvPr id="11" name="Picture 10" descr="Icon of two hands being raised" title="Raising Hands Icon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0968" y="5453956"/>
              <a:ext cx="1132003" cy="1132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106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1. </a:t>
            </a:r>
          </a:p>
          <a:p>
            <a:pPr marL="0" indent="0">
              <a:buNone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2. </a:t>
            </a:r>
          </a:p>
          <a:p>
            <a:pPr marL="0" indent="0">
              <a:buNone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3. </a:t>
            </a:r>
          </a:p>
        </p:txBody>
      </p:sp>
    </p:spTree>
    <p:extLst>
      <p:ext uri="{BB962C8B-B14F-4D97-AF65-F5344CB8AC3E}">
        <p14:creationId xmlns:p14="http://schemas.microsoft.com/office/powerpoint/2010/main" val="438211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4479" y="3596639"/>
            <a:ext cx="24142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Agenda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91" y="1155877"/>
            <a:ext cx="2273122" cy="227312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514897" y="877974"/>
            <a:ext cx="7740535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1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2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Section 3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9FC92D82-6BEA-620B-4823-16E084D28733}"/>
              </a:ext>
            </a:extLst>
          </p:cNvPr>
          <p:cNvSpPr/>
          <p:nvPr/>
        </p:nvSpPr>
        <p:spPr>
          <a:xfrm>
            <a:off x="8082668" y="3950582"/>
            <a:ext cx="3710632" cy="2069800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TIPS: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Use this agenda slide throughout the course as a check-in for where you’re at in the course </a:t>
            </a:r>
            <a:r>
              <a:rPr lang="en-US" sz="1400" i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– great for learners who like knowing the steps.</a:t>
            </a:r>
            <a:endParaRPr lang="en-US" sz="1400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135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Section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50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M">
      <a:dk1>
        <a:srgbClr val="222222"/>
      </a:dk1>
      <a:lt1>
        <a:sysClr val="window" lastClr="FFFFFF"/>
      </a:lt1>
      <a:dk2>
        <a:srgbClr val="065D8C"/>
      </a:dk2>
      <a:lt2>
        <a:srgbClr val="F5F5F5"/>
      </a:lt2>
      <a:accent1>
        <a:srgbClr val="03626B"/>
      </a:accent1>
      <a:accent2>
        <a:srgbClr val="D05319"/>
      </a:accent2>
      <a:accent3>
        <a:srgbClr val="84036C"/>
      </a:accent3>
      <a:accent4>
        <a:srgbClr val="ECA120"/>
      </a:accent4>
      <a:accent5>
        <a:srgbClr val="AC1D2C"/>
      </a:accent5>
      <a:accent6>
        <a:srgbClr val="00662F"/>
      </a:accent6>
      <a:hlink>
        <a:srgbClr val="065D8C"/>
      </a:hlink>
      <a:folHlink>
        <a:srgbClr val="84036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828C8F28-D0CA-498D-A25E-BF93A86EE9F3}" vid="{F69279C2-6653-4870-9B39-C5859BC36B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template1</Template>
  <TotalTime>108</TotalTime>
  <Words>689</Words>
  <Application>Microsoft Office PowerPoint</Application>
  <PresentationFormat>Widescreen</PresentationFormat>
  <Paragraphs>137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Source Sans Pro</vt:lpstr>
      <vt:lpstr>Wingdings</vt:lpstr>
      <vt:lpstr>Office Theme</vt:lpstr>
      <vt:lpstr>Course Title</vt:lpstr>
      <vt:lpstr>PowerPoint Presentation</vt:lpstr>
      <vt:lpstr>Welcome Slide / Check-In Question</vt:lpstr>
      <vt:lpstr>PowerPoint Presentation</vt:lpstr>
      <vt:lpstr>PowerPoint Presentation</vt:lpstr>
      <vt:lpstr>PowerPoint Presentation</vt:lpstr>
      <vt:lpstr>Learning Objectives</vt:lpstr>
      <vt:lpstr>PowerPoint Presentation</vt:lpstr>
      <vt:lpstr>Section 1</vt:lpstr>
      <vt:lpstr>Content Slide(s)</vt:lpstr>
      <vt:lpstr>PowerPoint Presentation</vt:lpstr>
      <vt:lpstr>Section 2</vt:lpstr>
      <vt:lpstr>Content Slide(s)</vt:lpstr>
      <vt:lpstr>PowerPoint Presentation</vt:lpstr>
      <vt:lpstr>Section 3</vt:lpstr>
      <vt:lpstr>Content Slide(s)</vt:lpstr>
      <vt:lpstr>PowerPoint Presentation</vt:lpstr>
      <vt:lpstr>PowerPoint Presentation</vt:lpstr>
    </vt:vector>
  </TitlesOfParts>
  <Company>City of Madison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Deborah Thompson</dc:creator>
  <cp:lastModifiedBy>Jamieson, Emily L</cp:lastModifiedBy>
  <cp:revision>55</cp:revision>
  <dcterms:created xsi:type="dcterms:W3CDTF">2018-03-28T13:11:28Z</dcterms:created>
  <dcterms:modified xsi:type="dcterms:W3CDTF">2025-05-28T19:42:22Z</dcterms:modified>
</cp:coreProperties>
</file>